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421100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362666"/>
            <a:ext cx="7136667" cy="203194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5292001"/>
            <a:ext cx="7136667" cy="203194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5640966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8074" y="4479124"/>
            <a:ext cx="3362125" cy="252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871662" y="728662"/>
            <a:ext cx="5400675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subTitle"/>
          </p:nvPr>
        </p:nvSpPr>
        <p:spPr>
          <a:xfrm>
            <a:off x="1423375" y="2665523"/>
            <a:ext cx="6400800" cy="2790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8B0820"/>
                </a:solidFill>
              </a:rPr>
              <a:t>R</a:t>
            </a:r>
            <a:r>
              <a:rPr i="0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epresenting </a:t>
            </a:r>
            <a:r>
              <a:rPr lang="en-US" sz="2800">
                <a:solidFill>
                  <a:srgbClr val="8B0820"/>
                </a:solidFill>
              </a:rPr>
              <a:t>MUSC </a:t>
            </a:r>
            <a:r>
              <a:rPr i="0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at th</a:t>
            </a:r>
            <a:r>
              <a:rPr lang="en-US" sz="2800">
                <a:solidFill>
                  <a:srgbClr val="8B0820"/>
                </a:solidFill>
              </a:rPr>
              <a:t>is year's</a:t>
            </a:r>
            <a:r>
              <a:rPr i="0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 201</a:t>
            </a:r>
            <a:r>
              <a:rPr lang="en-US" sz="2800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i="0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 National SUSK Congress</a:t>
            </a:r>
          </a:p>
          <a:p>
            <a:pPr indent="-457200" lvl="0" marL="457200" marR="0" rtl="0" algn="ctr">
              <a:spcBef>
                <a:spcPts val="560"/>
              </a:spcBef>
              <a:spcAft>
                <a:spcPts val="0"/>
              </a:spcAft>
              <a:buClr>
                <a:srgbClr val="8B0820"/>
              </a:buClr>
              <a:buSzPct val="100000"/>
              <a:buFont typeface="Arial"/>
              <a:buChar char="•"/>
            </a:pPr>
            <a:r>
              <a:rPr i="1" lang="en-US" sz="2800">
                <a:solidFill>
                  <a:srgbClr val="8B0820"/>
                </a:solidFill>
              </a:rPr>
              <a:t>Alicia Slusarchuk</a:t>
            </a:r>
            <a:r>
              <a:rPr i="1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 (President)</a:t>
            </a:r>
          </a:p>
          <a:p>
            <a:pPr indent="-457200" lvl="0" marL="457200" marR="0" rtl="0" algn="ctr">
              <a:spcBef>
                <a:spcPts val="560"/>
              </a:spcBef>
              <a:buClr>
                <a:srgbClr val="8B0820"/>
              </a:buClr>
              <a:buSzPct val="100000"/>
              <a:buFont typeface="Arial"/>
              <a:buChar char="•"/>
            </a:pPr>
            <a:r>
              <a:rPr i="1" lang="en-US" sz="2800">
                <a:solidFill>
                  <a:srgbClr val="8B0820"/>
                </a:solidFill>
              </a:rPr>
              <a:t>Stephanie Nedoshytko</a:t>
            </a:r>
            <a:r>
              <a:rPr i="1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i="1" lang="en-US" sz="2800">
                <a:solidFill>
                  <a:srgbClr val="8B0820"/>
                </a:solidFill>
              </a:rPr>
              <a:t>Past-President</a:t>
            </a:r>
            <a:r>
              <a:rPr i="1" lang="en-US" sz="2800" u="none" cap="none" strike="noStrike">
                <a:solidFill>
                  <a:srgbClr val="8B082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marR="0" rtl="0" algn="ctr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rgbClr val="8B0820"/>
              </a:solidFill>
            </a:endParaRPr>
          </a:p>
        </p:txBody>
      </p:sp>
      <p:sp>
        <p:nvSpPr>
          <p:cNvPr id="75" name="Shape 75"/>
          <p:cNvSpPr txBox="1"/>
          <p:nvPr>
            <p:ph type="ctrTitle"/>
          </p:nvPr>
        </p:nvSpPr>
        <p:spPr>
          <a:xfrm>
            <a:off x="247950" y="80275"/>
            <a:ext cx="8648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rgbClr val="980000"/>
                </a:solidFill>
              </a:rPr>
              <a:t>MacEwan Ukrainian Students Club</a:t>
            </a:r>
            <a:br>
              <a:rPr b="0" i="0" lang="en-US" sz="3959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>
                <a:solidFill>
                  <a:srgbClr val="980000"/>
                </a:solidFill>
              </a:rPr>
              <a:t>from 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rgbClr val="980000"/>
                </a:solidFill>
              </a:rPr>
              <a:t>MacEwan University, Edmonton, AB.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In the Fall Semester We: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Meet and Greet w/ Ruslana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Club Days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AGM - elections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Screening of “Searching 4 Opportunities” w/ Oksana Udovyk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UCC-APC Hetman Award- “Empowering the Community”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Holodomor Awareness Week</a:t>
            </a: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Witnessed passing of Alberta’s Ukrainian-Canadian Heritage Day Act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Poetry guest Lyuba Yakimchuk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In the Winter Semester We: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Presentation by Dr. Serhiy Kvit on Education Reform in Ukraine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Malanka co-hosted with USS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Student Government Guests from Ukraine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Screening of “This is Gay Propaganda” w/ Marusya Bociurkiw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Pyrohy Palooza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Participate in Global Awareness Week - pysnaky making session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Bitter Harvest Pre-Screening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Drafted a new constitution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Screening of “Hollywood on theDnieper” w/ Svitlana Krys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Another Pyrohy Palooza 2.0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Bake Sale (for HUHTC)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Pysanka Paint Nite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Tshirt Order</a:t>
            </a:r>
          </a:p>
          <a:p>
            <a:pPr indent="-307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980000"/>
                </a:solidFill>
              </a:rPr>
              <a:t>HUHTC</a:t>
            </a: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None/>
            </a:pPr>
            <a:r>
              <a:t/>
            </a:r>
            <a:endParaRPr sz="296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Malanka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Our forth and most successful Malanka yet to help ring in the New Year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What was the goal of the event?</a:t>
            </a:r>
          </a:p>
          <a:p>
            <a:pPr indent="-285750" lvl="1" marL="742950" marR="0" rtl="0" algn="l"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–"/>
            </a:pPr>
            <a:r>
              <a:rPr lang="en-US" sz="2200">
                <a:solidFill>
                  <a:srgbClr val="980000"/>
                </a:solidFill>
              </a:rPr>
              <a:t>Opportunity to raise money for HUHTC and promote the club as well as celebrate the coming of the New Year Ukrainian style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980000"/>
                </a:solidFill>
              </a:rPr>
              <a:t>General and Ukrainian community since it was at the Ranch bar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980000"/>
                </a:solidFill>
              </a:rPr>
              <a:t>Co-hosted with USS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980000"/>
                </a:solidFill>
              </a:rPr>
              <a:t>Millenia performed at it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980000"/>
                </a:solidFill>
              </a:rPr>
              <a:t>Ranch was awesome to work with- most of the work and thought</a:t>
            </a:r>
          </a:p>
          <a:p>
            <a:pPr indent="-342900" lvl="0" marL="342900" marR="0" rtl="0" algn="l">
              <a:spcBef>
                <a:spcPts val="440"/>
              </a:spcBef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980000"/>
                </a:solidFill>
              </a:rPr>
              <a:t>Will be doing again- great feedback</a:t>
            </a:r>
          </a:p>
        </p:txBody>
      </p:sp>
      <p:pic>
        <p:nvPicPr>
          <p:cNvPr descr="unnamed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5825"/>
            <a:ext cx="1943948" cy="194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Pyrohy Lunch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980000"/>
                </a:solidFill>
              </a:rPr>
              <a:t>1st one to MacEwan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How did you promote it?</a:t>
            </a:r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–"/>
            </a:pPr>
            <a:r>
              <a:rPr lang="en-US" sz="1600">
                <a:solidFill>
                  <a:srgbClr val="980000"/>
                </a:solidFill>
              </a:rPr>
              <a:t>Facebook, Email, Instagram, Snapchat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How did you estimate how many people would attend?</a:t>
            </a:r>
            <a:r>
              <a:rPr lang="en-US">
                <a:solidFill>
                  <a:srgbClr val="980000"/>
                </a:solidFill>
              </a:rPr>
              <a:t>- asked the U of A and honestly approximated about 80 people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How many people attended?- 6</a:t>
            </a:r>
            <a:r>
              <a:rPr lang="en-US">
                <a:solidFill>
                  <a:srgbClr val="980000"/>
                </a:solidFill>
              </a:rPr>
              <a:t>7 people attended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975" y="1165199"/>
            <a:ext cx="3187250" cy="176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998100" y="291600"/>
            <a:ext cx="714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Pysanky Making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256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082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8B0820"/>
                </a:solidFill>
              </a:rPr>
              <a:t>What would you change for next time?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082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8B0820"/>
                </a:solidFill>
              </a:rPr>
              <a:t>Did you receive any feedback?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082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8B0820"/>
                </a:solidFill>
              </a:rPr>
              <a:t>Did you collect any feedback?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0820"/>
              </a:buClr>
              <a:buSzPct val="133333"/>
              <a:buFont typeface="Arial"/>
              <a:buChar char="•"/>
            </a:pPr>
            <a:r>
              <a:rPr lang="en-US">
                <a:solidFill>
                  <a:srgbClr val="8B0820"/>
                </a:solidFill>
              </a:rPr>
              <a:t>Did you post photos/make a media release after the event?</a:t>
            </a:r>
          </a:p>
        </p:txBody>
      </p:sp>
      <p:pic>
        <p:nvPicPr>
          <p:cNvPr descr="Pysanky easter eggs colored easter eggs egg № 4360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4004794"/>
            <a:ext cx="3962400" cy="26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Biggest Challenges of the Year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What were some of the biggest challenges that your USO faced this year?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rgbClr val="980000"/>
                </a:solidFill>
              </a:rPr>
              <a:t>Participation</a:t>
            </a:r>
          </a:p>
          <a:p>
            <a:pPr indent="-2603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rgbClr val="980000"/>
                </a:solidFill>
              </a:rPr>
              <a:t>Student’s Association</a:t>
            </a: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How did you overcome those challenges?</a:t>
            </a: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What would your USO do differently next time?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